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270" r:id="rId5"/>
    <p:sldId id="309" r:id="rId6"/>
    <p:sldId id="312" r:id="rId7"/>
    <p:sldId id="307" r:id="rId8"/>
    <p:sldId id="308" r:id="rId9"/>
    <p:sldId id="314" r:id="rId10"/>
    <p:sldId id="313" r:id="rId11"/>
    <p:sldId id="315" r:id="rId12"/>
    <p:sldId id="263" r:id="rId13"/>
    <p:sldId id="264" r:id="rId14"/>
    <p:sldId id="310" r:id="rId15"/>
    <p:sldId id="311" r:id="rId16"/>
    <p:sldId id="269" r:id="rId17"/>
    <p:sldId id="261" r:id="rId18"/>
    <p:sldId id="306" r:id="rId19"/>
    <p:sldId id="262" r:id="rId20"/>
    <p:sldId id="305" r:id="rId21"/>
    <p:sldId id="268" r:id="rId22"/>
    <p:sldId id="266" r:id="rId23"/>
    <p:sldId id="2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13"/>
    <p:restoredTop sz="94578"/>
  </p:normalViewPr>
  <p:slideViewPr>
    <p:cSldViewPr snapToGrid="0" snapToObjects="1">
      <p:cViewPr varScale="1">
        <p:scale>
          <a:sx n="57" d="100"/>
          <a:sy n="57" d="100"/>
        </p:scale>
        <p:origin x="17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20C10-391B-DF4D-B1EF-62218B6AA787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AC87D-880E-0A45-96BA-9E798DE3F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75008-C1AF-9B41-AC49-0472DEB0C765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32330"/>
            <a:ext cx="12192000" cy="1255059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latin typeface="+mj-lt"/>
                <a:ea typeface="Helvetica" charset="0"/>
                <a:cs typeface="Helvetica" charset="0"/>
              </a:rPr>
              <a:t>Understanding plant phenology in a warming world</a:t>
            </a:r>
          </a:p>
          <a:p>
            <a:r>
              <a:rPr lang="en-US" dirty="0">
                <a:latin typeface="+mj-lt"/>
                <a:ea typeface="Helvetica" charset="0"/>
                <a:cs typeface="Helvetica" charset="0"/>
              </a:rPr>
              <a:t>Examining urban effects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DAE8723-54CD-9849-A888-94C5DA543791}"/>
              </a:ext>
            </a:extLst>
          </p:cNvPr>
          <p:cNvCxnSpPr>
            <a:cxnSpLocks/>
          </p:cNvCxnSpPr>
          <p:nvPr/>
        </p:nvCxnSpPr>
        <p:spPr>
          <a:xfrm flipV="1">
            <a:off x="1892269" y="5161241"/>
            <a:ext cx="1615429" cy="19455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432FD87-9E5D-C047-8E92-97DD5704C2E5}"/>
              </a:ext>
            </a:extLst>
          </p:cNvPr>
          <p:cNvSpPr/>
          <p:nvPr/>
        </p:nvSpPr>
        <p:spPr>
          <a:xfrm>
            <a:off x="1911724" y="4504624"/>
            <a:ext cx="45719" cy="656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588C70-8218-D444-A4F9-2197775B0C0E}"/>
              </a:ext>
            </a:extLst>
          </p:cNvPr>
          <p:cNvSpPr/>
          <p:nvPr/>
        </p:nvSpPr>
        <p:spPr>
          <a:xfrm>
            <a:off x="2430347" y="3504039"/>
            <a:ext cx="45719" cy="165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EA3CA-102F-3E4D-85F0-A2BBB940BBFE}"/>
              </a:ext>
            </a:extLst>
          </p:cNvPr>
          <p:cNvSpPr/>
          <p:nvPr/>
        </p:nvSpPr>
        <p:spPr>
          <a:xfrm>
            <a:off x="2946162" y="2907702"/>
            <a:ext cx="45719" cy="2241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FD18EA-6B68-FC49-8D3D-852CD8ABFDD9}"/>
              </a:ext>
            </a:extLst>
          </p:cNvPr>
          <p:cNvSpPr/>
          <p:nvPr/>
        </p:nvSpPr>
        <p:spPr>
          <a:xfrm>
            <a:off x="3461977" y="1708482"/>
            <a:ext cx="45719" cy="3441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696AAF-7343-4F41-829B-7FE270DF0C56}"/>
              </a:ext>
            </a:extLst>
          </p:cNvPr>
          <p:cNvCxnSpPr>
            <a:cxnSpLocks/>
          </p:cNvCxnSpPr>
          <p:nvPr/>
        </p:nvCxnSpPr>
        <p:spPr>
          <a:xfrm flipV="1">
            <a:off x="1753849" y="1390417"/>
            <a:ext cx="1558977" cy="2683240"/>
          </a:xfrm>
          <a:prstGeom prst="straightConnector1">
            <a:avLst/>
          </a:prstGeom>
          <a:ln w="1143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8EE4E8-5C5D-2849-A31E-EC2FD277F48A}"/>
              </a:ext>
            </a:extLst>
          </p:cNvPr>
          <p:cNvCxnSpPr>
            <a:cxnSpLocks/>
          </p:cNvCxnSpPr>
          <p:nvPr/>
        </p:nvCxnSpPr>
        <p:spPr>
          <a:xfrm flipV="1">
            <a:off x="7030283" y="5088781"/>
            <a:ext cx="3407868" cy="35982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9B1D641-FDFB-A240-AB5F-577718F751A0}"/>
              </a:ext>
            </a:extLst>
          </p:cNvPr>
          <p:cNvSpPr/>
          <p:nvPr/>
        </p:nvSpPr>
        <p:spPr>
          <a:xfrm>
            <a:off x="7490163" y="4452554"/>
            <a:ext cx="45719" cy="6566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4704F5-7F94-3A4E-A927-03E2C0270927}"/>
              </a:ext>
            </a:extLst>
          </p:cNvPr>
          <p:cNvSpPr/>
          <p:nvPr/>
        </p:nvSpPr>
        <p:spPr>
          <a:xfrm>
            <a:off x="8381328" y="4017721"/>
            <a:ext cx="45719" cy="108724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6FD17B-EA82-E14D-806D-1E4125592E11}"/>
              </a:ext>
            </a:extLst>
          </p:cNvPr>
          <p:cNvSpPr/>
          <p:nvPr/>
        </p:nvSpPr>
        <p:spPr>
          <a:xfrm>
            <a:off x="9363932" y="2863147"/>
            <a:ext cx="45719" cy="224181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7475FF-6280-8444-9FCF-A4A2FC14F35A}"/>
              </a:ext>
            </a:extLst>
          </p:cNvPr>
          <p:cNvSpPr/>
          <p:nvPr/>
        </p:nvSpPr>
        <p:spPr>
          <a:xfrm>
            <a:off x="10392432" y="1647745"/>
            <a:ext cx="45719" cy="344103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C9B9B1-0BB7-4F41-950E-157CB2C08AA0}"/>
              </a:ext>
            </a:extLst>
          </p:cNvPr>
          <p:cNvCxnSpPr>
            <a:cxnSpLocks/>
          </p:cNvCxnSpPr>
          <p:nvPr/>
        </p:nvCxnSpPr>
        <p:spPr>
          <a:xfrm flipV="1">
            <a:off x="6924936" y="1390417"/>
            <a:ext cx="3421600" cy="304174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82ACD98-C25F-FC42-AC22-7F1086E5FBAB}"/>
              </a:ext>
            </a:extLst>
          </p:cNvPr>
          <p:cNvSpPr/>
          <p:nvPr/>
        </p:nvSpPr>
        <p:spPr>
          <a:xfrm>
            <a:off x="7043392" y="4760473"/>
            <a:ext cx="45719" cy="333109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50E80B-F473-FC4C-A658-08EC142B61CC}"/>
              </a:ext>
            </a:extLst>
          </p:cNvPr>
          <p:cNvSpPr/>
          <p:nvPr/>
        </p:nvSpPr>
        <p:spPr>
          <a:xfrm>
            <a:off x="7936767" y="4432164"/>
            <a:ext cx="45719" cy="6566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94181-73C4-B442-A119-805914479A7A}"/>
              </a:ext>
            </a:extLst>
          </p:cNvPr>
          <p:cNvSpPr/>
          <p:nvPr/>
        </p:nvSpPr>
        <p:spPr>
          <a:xfrm>
            <a:off x="8849682" y="3725632"/>
            <a:ext cx="45719" cy="136667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AED0991-15FC-A64E-9E3B-5E2A979FF320}"/>
              </a:ext>
            </a:extLst>
          </p:cNvPr>
          <p:cNvSpPr/>
          <p:nvPr/>
        </p:nvSpPr>
        <p:spPr>
          <a:xfrm>
            <a:off x="9878182" y="2408390"/>
            <a:ext cx="45719" cy="268324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111014-BE1C-884F-8E7F-F1B756C7E70C}"/>
              </a:ext>
            </a:extLst>
          </p:cNvPr>
          <p:cNvSpPr txBox="1"/>
          <p:nvPr/>
        </p:nvSpPr>
        <p:spPr>
          <a:xfrm>
            <a:off x="0" y="95137"/>
            <a:ext cx="7292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Let’s think more about accuracy....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1BE3BF-56D1-FB43-B920-255C110FE3D1}"/>
              </a:ext>
            </a:extLst>
          </p:cNvPr>
          <p:cNvSpPr txBox="1"/>
          <p:nvPr/>
        </p:nvSpPr>
        <p:spPr>
          <a:xfrm>
            <a:off x="2009633" y="5843929"/>
            <a:ext cx="138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Hobo Logger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ABFBB4-690C-4A4F-A399-5C663F42FBE5}"/>
              </a:ext>
            </a:extLst>
          </p:cNvPr>
          <p:cNvSpPr txBox="1"/>
          <p:nvPr/>
        </p:nvSpPr>
        <p:spPr>
          <a:xfrm>
            <a:off x="8038179" y="5843929"/>
            <a:ext cx="17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Weather Station</a:t>
            </a:r>
          </a:p>
        </p:txBody>
      </p:sp>
    </p:spTree>
    <p:extLst>
      <p:ext uri="{BB962C8B-B14F-4D97-AF65-F5344CB8AC3E}">
        <p14:creationId xmlns:p14="http://schemas.microsoft.com/office/powerpoint/2010/main" val="861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66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79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Site and Method Effects</a:t>
            </a:r>
          </a:p>
        </p:txBody>
      </p:sp>
      <p:sp>
        <p:nvSpPr>
          <p:cNvPr id="7" name="Rectangle 6"/>
          <p:cNvSpPr/>
          <p:nvPr/>
        </p:nvSpPr>
        <p:spPr>
          <a:xfrm>
            <a:off x="4984376" y="6257365"/>
            <a:ext cx="2761130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95012" y="6228401"/>
            <a:ext cx="2599764" cy="413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9559F0-6784-D147-9BD4-1916005C4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88" y="-416344"/>
            <a:ext cx="7274344" cy="72743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44374" y="216188"/>
            <a:ext cx="2950638" cy="5507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48A3B-E6BE-704C-96CE-7F5A5F72DE8F}"/>
              </a:ext>
            </a:extLst>
          </p:cNvPr>
          <p:cNvSpPr/>
          <p:nvPr/>
        </p:nvSpPr>
        <p:spPr>
          <a:xfrm>
            <a:off x="6364941" y="524656"/>
            <a:ext cx="2950638" cy="526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4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19247" y="0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SITE EFFECTS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A24931-C7C1-9643-97A2-CD3D1463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725"/>
            <a:ext cx="8313700" cy="62352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3429E-5493-7542-82EB-333673DDA11E}"/>
              </a:ext>
            </a:extLst>
          </p:cNvPr>
          <p:cNvSpPr/>
          <p:nvPr/>
        </p:nvSpPr>
        <p:spPr>
          <a:xfrm>
            <a:off x="583660" y="622725"/>
            <a:ext cx="5700408" cy="4824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2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METHOD EFFECTS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95660-E723-4946-A4BF-96058AD8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413" y="672353"/>
            <a:ext cx="8670587" cy="65029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3429E-5493-7542-82EB-333673DDA11E}"/>
              </a:ext>
            </a:extLst>
          </p:cNvPr>
          <p:cNvSpPr/>
          <p:nvPr/>
        </p:nvSpPr>
        <p:spPr>
          <a:xfrm>
            <a:off x="4466142" y="680566"/>
            <a:ext cx="5700408" cy="4824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7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58158" y="13649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INTERACTION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46570-416C-8B47-94EE-C207DB91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738"/>
            <a:ext cx="8157682" cy="61182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3429E-5493-7542-82EB-333673DDA11E}"/>
              </a:ext>
            </a:extLst>
          </p:cNvPr>
          <p:cNvSpPr/>
          <p:nvPr/>
        </p:nvSpPr>
        <p:spPr>
          <a:xfrm>
            <a:off x="883512" y="1016618"/>
            <a:ext cx="5527562" cy="4824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1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QUICK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836" y="1051447"/>
            <a:ext cx="4746171" cy="546559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GDDs VARY ACROSS SITES</a:t>
            </a:r>
          </a:p>
          <a:p>
            <a:pPr lvl="1"/>
            <a:r>
              <a:rPr lang="en-US" sz="2800" dirty="0"/>
              <a:t>Harvard Forest has more GDDS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GDDS DIFFER BETWEEN METHODS</a:t>
            </a:r>
          </a:p>
          <a:p>
            <a:pPr lvl="1"/>
            <a:r>
              <a:rPr lang="en-US" sz="2800" dirty="0"/>
              <a:t>Hobo loggers record higher GDDS</a:t>
            </a:r>
          </a:p>
          <a:p>
            <a:endParaRPr lang="en-US" b="1" dirty="0">
              <a:solidFill>
                <a:schemeClr val="accent4"/>
              </a:solidFill>
            </a:endParaRPr>
          </a:p>
          <a:p>
            <a:r>
              <a:rPr lang="en-US" b="1" dirty="0">
                <a:solidFill>
                  <a:schemeClr val="accent4"/>
                </a:solidFill>
              </a:rPr>
              <a:t>BUT! We have an interaction</a:t>
            </a:r>
          </a:p>
          <a:p>
            <a:pPr lvl="1"/>
            <a:r>
              <a:rPr lang="en-US" sz="2800"/>
              <a:t>More variation </a:t>
            </a:r>
            <a:r>
              <a:rPr lang="en-US" sz="2800" dirty="0"/>
              <a:t>in GDDs at the Arboretum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PHENOLOGY IS FINICKY. </a:t>
            </a:r>
            <a:r>
              <a:rPr lang="en-US" dirty="0"/>
              <a:t>More work to be done!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F2FB7B20-C590-0E48-92CD-2906F097F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77902" y="541105"/>
            <a:ext cx="4328839" cy="3246629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5ED0DE34-3191-5B4E-B3D2-17E2E8781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35" b="-2"/>
          <a:stretch/>
        </p:blipFill>
        <p:spPr>
          <a:xfrm>
            <a:off x="7182189" y="1004229"/>
            <a:ext cx="3246629" cy="4849542"/>
          </a:xfrm>
          <a:prstGeom prst="rect">
            <a:avLst/>
          </a:prstGeom>
        </p:spPr>
      </p:pic>
      <p:pic>
        <p:nvPicPr>
          <p:cNvPr id="6" name="Picture 5" descr="A close up of a green field&#10;&#10;Description automatically generated">
            <a:extLst>
              <a:ext uri="{FF2B5EF4-FFF2-40B4-BE49-F238E27FC236}">
                <a16:creationId xmlns:a16="http://schemas.microsoft.com/office/drawing/2014/main" id="{9CD83A83-1997-D349-A40A-5E38F84B6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404265" y="3070265"/>
            <a:ext cx="4328840" cy="324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8" b="23596"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TEMPORAL ECOLOGY 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r>
              <a:rPr lang="en-US" dirty="0"/>
              <a:t>, PhD</a:t>
            </a:r>
          </a:p>
          <a:p>
            <a:r>
              <a:rPr lang="en-US" dirty="0"/>
              <a:t>Dan </a:t>
            </a:r>
            <a:r>
              <a:rPr lang="en-US" dirty="0" err="1"/>
              <a:t>Buonaiuto</a:t>
            </a:r>
            <a:endParaRPr lang="en-US" dirty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PhD</a:t>
            </a:r>
          </a:p>
          <a:p>
            <a:r>
              <a:rPr lang="en-US" dirty="0"/>
              <a:t>Aileen Ettinger, PhD</a:t>
            </a:r>
          </a:p>
          <a:p>
            <a:r>
              <a:rPr lang="en-US" dirty="0"/>
              <a:t>Deirdre </a:t>
            </a:r>
            <a:r>
              <a:rPr lang="en-US" dirty="0" err="1"/>
              <a:t>Loughnan</a:t>
            </a:r>
            <a:endParaRPr lang="en-US" dirty="0"/>
          </a:p>
          <a:p>
            <a:r>
              <a:rPr lang="en-US" dirty="0"/>
              <a:t>Darwin </a:t>
            </a:r>
            <a:r>
              <a:rPr lang="en-US" dirty="0" err="1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  <a:p>
            <a:r>
              <a:rPr lang="en-US" dirty="0"/>
              <a:t>Danny </a:t>
            </a:r>
            <a:r>
              <a:rPr lang="en-US" dirty="0" err="1"/>
              <a:t>Schissler</a:t>
            </a:r>
            <a:endParaRPr lang="en-US" dirty="0"/>
          </a:p>
          <a:p>
            <a:r>
              <a:rPr lang="en-US" dirty="0"/>
              <a:t>Kate </a:t>
            </a:r>
            <a:r>
              <a:rPr lang="en-US" dirty="0" err="1"/>
              <a:t>Stonefoot</a:t>
            </a:r>
            <a:endParaRPr lang="en-US" dirty="0"/>
          </a:p>
          <a:p>
            <a:r>
              <a:rPr lang="en-US" dirty="0"/>
              <a:t>Pam Thompson</a:t>
            </a:r>
          </a:p>
          <a:p>
            <a:r>
              <a:rPr lang="en-US" dirty="0"/>
              <a:t>Our Citizen Scientists!!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HOLBROOK LAB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Noel Michele Holbrook, PhD</a:t>
            </a:r>
          </a:p>
          <a:p>
            <a:r>
              <a:rPr lang="en-US" dirty="0"/>
              <a:t>Fulton Rockwell, PhD</a:t>
            </a:r>
          </a:p>
          <a:p>
            <a:r>
              <a:rPr lang="en-US" dirty="0"/>
              <a:t>Jess </a:t>
            </a:r>
            <a:r>
              <a:rPr lang="en-US" dirty="0" err="1"/>
              <a:t>Gersony</a:t>
            </a:r>
            <a:endParaRPr lang="en-US" dirty="0"/>
          </a:p>
          <a:p>
            <a:r>
              <a:rPr lang="en-US" dirty="0"/>
              <a:t>Anju </a:t>
            </a:r>
            <a:r>
              <a:rPr lang="en-US" dirty="0" err="1"/>
              <a:t>Manandhar</a:t>
            </a:r>
            <a:endParaRPr lang="en-US" dirty="0"/>
          </a:p>
          <a:p>
            <a:r>
              <a:rPr lang="en-US" dirty="0"/>
              <a:t>Meghan Blumstein</a:t>
            </a:r>
          </a:p>
          <a:p>
            <a:r>
              <a:rPr lang="en-US" dirty="0"/>
              <a:t>Morgan Furze, PhD</a:t>
            </a:r>
          </a:p>
          <a:p>
            <a:r>
              <a:rPr lang="en-US" dirty="0" err="1"/>
              <a:t>Zhe</a:t>
            </a:r>
            <a:r>
              <a:rPr lang="en-US" dirty="0"/>
              <a:t> He</a:t>
            </a:r>
          </a:p>
          <a:p>
            <a:r>
              <a:rPr lang="en-US" dirty="0"/>
              <a:t>Erin Wright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COMMITTEE MEMBERS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Moorcroft, PhD</a:t>
            </a:r>
          </a:p>
          <a:p>
            <a:r>
              <a:rPr lang="en-US" dirty="0"/>
              <a:t>Neil Pederson, PhD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COLLABORATORS AND SPECIAL THANKS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7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Iñaki</a:t>
            </a:r>
            <a:r>
              <a:rPr lang="en-US" dirty="0"/>
              <a:t> Garcia de </a:t>
            </a:r>
            <a:r>
              <a:rPr lang="en-US" dirty="0" err="1"/>
              <a:t>Cortazar-Atauri</a:t>
            </a:r>
            <a:r>
              <a:rPr lang="en-US" dirty="0"/>
              <a:t>, PhD</a:t>
            </a:r>
          </a:p>
          <a:p>
            <a:r>
              <a:rPr lang="en-US" dirty="0"/>
              <a:t>Ben Cook, PhD</a:t>
            </a:r>
          </a:p>
          <a:p>
            <a:r>
              <a:rPr lang="en-US" dirty="0"/>
              <a:t>Kea Woodruff</a:t>
            </a:r>
          </a:p>
          <a:p>
            <a:r>
              <a:rPr lang="en-US" dirty="0"/>
              <a:t>Faye Rosin</a:t>
            </a:r>
          </a:p>
          <a:p>
            <a:r>
              <a:rPr lang="en-US" dirty="0"/>
              <a:t>Alice Linder</a:t>
            </a:r>
          </a:p>
          <a:p>
            <a:r>
              <a:rPr lang="en-US" dirty="0"/>
              <a:t>Dan Flynn</a:t>
            </a:r>
          </a:p>
          <a:p>
            <a:r>
              <a:rPr lang="en-US" dirty="0" err="1"/>
              <a:t>Alissandra</a:t>
            </a:r>
            <a:r>
              <a:rPr lang="en-US" dirty="0"/>
              <a:t> Ayala</a:t>
            </a:r>
          </a:p>
          <a:p>
            <a:r>
              <a:rPr lang="en-US" dirty="0"/>
              <a:t>John O’Keefe, PhD</a:t>
            </a:r>
          </a:p>
          <a:p>
            <a:r>
              <a:rPr lang="en-US" dirty="0"/>
              <a:t>Audrey Barker </a:t>
            </a:r>
            <a:r>
              <a:rPr lang="en-US" dirty="0" err="1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r="13165" b="10276"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C1253-1AAD-424F-BE12-B9A926930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26"/>
          <a:stretch/>
        </p:blipFill>
        <p:spPr>
          <a:xfrm>
            <a:off x="123568" y="1843883"/>
            <a:ext cx="5631375" cy="3716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739D2-9D2D-4C49-AD7E-38C0719D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943" y="1843883"/>
            <a:ext cx="6437057" cy="3716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FC3CE1-C914-5D40-B222-D7BD12CF52D4}"/>
              </a:ext>
            </a:extLst>
          </p:cNvPr>
          <p:cNvSpPr/>
          <p:nvPr/>
        </p:nvSpPr>
        <p:spPr>
          <a:xfrm>
            <a:off x="5659395" y="2557849"/>
            <a:ext cx="95548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9648C-A4B3-F740-B911-9F32BA0CB586}"/>
              </a:ext>
            </a:extLst>
          </p:cNvPr>
          <p:cNvSpPr txBox="1"/>
          <p:nvPr/>
        </p:nvSpPr>
        <p:spPr>
          <a:xfrm>
            <a:off x="2156188" y="1112793"/>
            <a:ext cx="156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Harvard Forest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667A2-20F1-4D4B-9E9E-BAEBBAE4EF64}"/>
              </a:ext>
            </a:extLst>
          </p:cNvPr>
          <p:cNvSpPr txBox="1"/>
          <p:nvPr/>
        </p:nvSpPr>
        <p:spPr>
          <a:xfrm>
            <a:off x="8023242" y="1112793"/>
            <a:ext cx="19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Arnold Arboretum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432CB-6CBE-0D4F-AD72-7B19EB97C637}"/>
              </a:ext>
            </a:extLst>
          </p:cNvPr>
          <p:cNvSpPr txBox="1"/>
          <p:nvPr/>
        </p:nvSpPr>
        <p:spPr>
          <a:xfrm>
            <a:off x="123568" y="159026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Budburst to leafout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F09342-2AB5-E247-A9A8-46E4367509FC}"/>
              </a:ext>
            </a:extLst>
          </p:cNvPr>
          <p:cNvSpPr/>
          <p:nvPr/>
        </p:nvSpPr>
        <p:spPr>
          <a:xfrm>
            <a:off x="2156188" y="1843883"/>
            <a:ext cx="3598755" cy="3716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4BD106-5BA4-F84A-B43B-E11F655B63EC}"/>
              </a:ext>
            </a:extLst>
          </p:cNvPr>
          <p:cNvSpPr/>
          <p:nvPr/>
        </p:nvSpPr>
        <p:spPr>
          <a:xfrm>
            <a:off x="2027583" y="4412974"/>
            <a:ext cx="128605" cy="934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B34AFE-B0B3-3541-830A-CC8716898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93" b="3"/>
          <a:stretch/>
        </p:blipFill>
        <p:spPr>
          <a:xfrm>
            <a:off x="9211077" y="1215298"/>
            <a:ext cx="2980924" cy="4277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7FB82-AF93-EB4D-A001-E6D733A09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13" b="4"/>
          <a:stretch/>
        </p:blipFill>
        <p:spPr>
          <a:xfrm rot="16200000">
            <a:off x="2417205" y="1863752"/>
            <a:ext cx="4277852" cy="2980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FCB9FC-B540-E848-9382-58476E31A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6" r="28631" b="2"/>
          <a:stretch/>
        </p:blipFill>
        <p:spPr>
          <a:xfrm>
            <a:off x="0" y="1217248"/>
            <a:ext cx="2980944" cy="427590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6377563-139B-F644-AE69-7BD21CE7F5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16" r="24098"/>
          <a:stretch/>
        </p:blipFill>
        <p:spPr>
          <a:xfrm>
            <a:off x="6145418" y="1217248"/>
            <a:ext cx="2980944" cy="4275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C5E740-B44B-E34B-99AA-62A447925FA7}"/>
              </a:ext>
            </a:extLst>
          </p:cNvPr>
          <p:cNvSpPr txBox="1"/>
          <p:nvPr/>
        </p:nvSpPr>
        <p:spPr>
          <a:xfrm>
            <a:off x="3865112" y="5581524"/>
            <a:ext cx="137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Drought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1946CA-1EED-3F4E-BFAD-148E261EF5DE}"/>
              </a:ext>
            </a:extLst>
          </p:cNvPr>
          <p:cNvSpPr txBox="1"/>
          <p:nvPr/>
        </p:nvSpPr>
        <p:spPr>
          <a:xfrm>
            <a:off x="556979" y="5577000"/>
            <a:ext cx="186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Freeze Risk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41D03-15CB-B94B-83AA-AC06099A7838}"/>
              </a:ext>
            </a:extLst>
          </p:cNvPr>
          <p:cNvSpPr txBox="1"/>
          <p:nvPr/>
        </p:nvSpPr>
        <p:spPr>
          <a:xfrm>
            <a:off x="6951632" y="5581524"/>
            <a:ext cx="136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07967E-4AA2-C64A-8BB7-59042ECF5F3A}"/>
              </a:ext>
            </a:extLst>
          </p:cNvPr>
          <p:cNvSpPr txBox="1"/>
          <p:nvPr/>
        </p:nvSpPr>
        <p:spPr>
          <a:xfrm>
            <a:off x="10006734" y="5581524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Carbon Sinks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678" y="179294"/>
            <a:ext cx="10274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WHY IS PLANT PHENOLOGY SO IMPORTANT?</a:t>
            </a:r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8" y="1690688"/>
            <a:ext cx="11572003" cy="423463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82001" cy="1325563"/>
          </a:xfrm>
        </p:spPr>
        <p:txBody>
          <a:bodyPr/>
          <a:lstStyle/>
          <a:p>
            <a:r>
              <a:rPr lang="en-US" dirty="0"/>
              <a:t>PHENOLOGY USES MULTIPLE CUES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44706" y="5163671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4471" y="5199530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71940" y="6424613"/>
            <a:ext cx="512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Ettinger, Chamberlain, </a:t>
            </a:r>
            <a:r>
              <a:rPr lang="en-US" i="1" dirty="0"/>
              <a:t>et al,</a:t>
            </a:r>
            <a:r>
              <a:rPr lang="en-US" dirty="0"/>
              <a:t> </a:t>
            </a:r>
            <a:r>
              <a:rPr lang="en-US" i="1" dirty="0"/>
              <a:t>Nature Climate Change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8" y="4474823"/>
            <a:ext cx="1321578" cy="886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46" y="4475238"/>
            <a:ext cx="1327654" cy="88565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881248" y="2541722"/>
            <a:ext cx="2309248" cy="774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81248" y="2446964"/>
            <a:ext cx="254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spring warming + daylength</a:t>
            </a:r>
          </a:p>
        </p:txBody>
      </p:sp>
      <p:sp>
        <p:nvSpPr>
          <p:cNvPr id="8" name="Rectangle 7"/>
          <p:cNvSpPr/>
          <p:nvPr/>
        </p:nvSpPr>
        <p:spPr>
          <a:xfrm>
            <a:off x="6687671" y="2389282"/>
            <a:ext cx="3343835" cy="57302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4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6857"/>
            <a:ext cx="9843247" cy="107576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  <a:t>PHENOLOGY IS ADVANCING</a:t>
            </a:r>
            <a:b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</a:br>
            <a:endParaRPr lang="en-US" sz="4800" dirty="0">
              <a:solidFill>
                <a:schemeClr val="tx2"/>
              </a:solidFill>
              <a:latin typeface="Avenir Book" panose="02000503020000020003" pitchFamily="2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990855"/>
            <a:ext cx="9233647" cy="577102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0406" y="894740"/>
            <a:ext cx="6276677" cy="5963260"/>
          </a:xfrm>
        </p:spPr>
      </p:pic>
      <p:sp>
        <p:nvSpPr>
          <p:cNvPr id="5" name="Rectangle 4"/>
          <p:cNvSpPr/>
          <p:nvPr/>
        </p:nvSpPr>
        <p:spPr>
          <a:xfrm>
            <a:off x="4329262" y="1696622"/>
            <a:ext cx="3747247" cy="399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724128" y="6529375"/>
            <a:ext cx="3467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New Phytologist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6202885" y="1696622"/>
            <a:ext cx="1873624" cy="3998259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-0.0507 L -0.275 -0.21111 " pathEditMode="relative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38" y="1580132"/>
            <a:ext cx="5129784" cy="37117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34" y="1701458"/>
            <a:ext cx="5129784" cy="345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64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353" y="13000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Breakdown of weather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72" y="2378530"/>
            <a:ext cx="5311824" cy="400855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3" y="2469559"/>
            <a:ext cx="5681219" cy="3826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344" y="1855310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ARBORETUM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28563" y="1855310"/>
            <a:ext cx="2764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HARVARD FOREST</a:t>
            </a:r>
          </a:p>
        </p:txBody>
      </p:sp>
    </p:spTree>
    <p:extLst>
      <p:ext uri="{BB962C8B-B14F-4D97-AF65-F5344CB8AC3E}">
        <p14:creationId xmlns:p14="http://schemas.microsoft.com/office/powerpoint/2010/main" val="66713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25500"/>
            <a:ext cx="64897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44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CFFD-1EF1-1E4A-8205-5FE6A38D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620121"/>
            <a:ext cx="3829878" cy="5646208"/>
          </a:xfrm>
          <a:solidFill>
            <a:schemeClr val="accent4">
              <a:lumMod val="75000"/>
            </a:schemeClr>
          </a:solidFill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Growing Degree Days (GDDs)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3DB44-FFFA-3547-9C26-0CAC58B00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US" dirty="0"/>
              <a:t>If temperature is greater than 0℃, then you add up the temperatures</a:t>
            </a:r>
          </a:p>
          <a:p>
            <a:pPr marL="384048" lvl="2" indent="0">
              <a:buNone/>
            </a:pPr>
            <a:endParaRPr lang="en-US" sz="2400" dirty="0"/>
          </a:p>
          <a:p>
            <a:pPr marL="914400" lvl="2" indent="0">
              <a:buNone/>
            </a:pPr>
            <a:r>
              <a:rPr lang="en-US" sz="2400" dirty="0"/>
              <a:t>X = </a:t>
            </a:r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endParaRPr lang="en-US" sz="2400" dirty="0"/>
          </a:p>
          <a:p>
            <a:pPr lvl="2"/>
            <a:r>
              <a:rPr lang="en-US" sz="2400" dirty="0"/>
              <a:t>E.g., Temperature is...</a:t>
            </a:r>
            <a:endParaRPr lang="en-US" sz="2200" b="1" dirty="0">
              <a:solidFill>
                <a:srgbClr val="00B050"/>
              </a:solidFill>
            </a:endParaRPr>
          </a:p>
          <a:p>
            <a:pPr lvl="3"/>
            <a:r>
              <a:rPr lang="en-US" sz="2400" b="1" dirty="0">
                <a:solidFill>
                  <a:srgbClr val="00B050"/>
                </a:solidFill>
              </a:rPr>
              <a:t>Day 1</a:t>
            </a:r>
            <a:r>
              <a:rPr lang="en-US" sz="2400" dirty="0"/>
              <a:t>: 5 </a:t>
            </a:r>
          </a:p>
          <a:p>
            <a:pPr lvl="3"/>
            <a:r>
              <a:rPr lang="en-US" sz="2400" b="1" dirty="0">
                <a:solidFill>
                  <a:srgbClr val="00B050"/>
                </a:solidFill>
              </a:rPr>
              <a:t>Day 2</a:t>
            </a:r>
            <a:r>
              <a:rPr lang="en-US" sz="2400" dirty="0"/>
              <a:t>: 7 </a:t>
            </a:r>
          </a:p>
          <a:p>
            <a:pPr lvl="3"/>
            <a:r>
              <a:rPr lang="en-US" sz="2400" b="1" dirty="0">
                <a:solidFill>
                  <a:srgbClr val="00B050"/>
                </a:solidFill>
              </a:rPr>
              <a:t>Day 3</a:t>
            </a:r>
            <a:r>
              <a:rPr lang="en-US" sz="2400" dirty="0"/>
              <a:t>: -2</a:t>
            </a:r>
          </a:p>
          <a:p>
            <a:pPr lvl="3"/>
            <a:r>
              <a:rPr lang="en-US" sz="2400" dirty="0"/>
              <a:t>So by </a:t>
            </a:r>
            <a:r>
              <a:rPr lang="en-US" sz="2400" b="1" dirty="0">
                <a:solidFill>
                  <a:srgbClr val="00B050"/>
                </a:solidFill>
              </a:rPr>
              <a:t>Day 3, 12 GDDs</a:t>
            </a:r>
            <a:r>
              <a:rPr lang="en-US" sz="2400" dirty="0"/>
              <a:t> (5+7) have been accumulated. 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1F1E176-8002-364D-8D06-413432022510}"/>
              </a:ext>
            </a:extLst>
          </p:cNvPr>
          <p:cNvSpPr/>
          <p:nvPr/>
        </p:nvSpPr>
        <p:spPr>
          <a:xfrm>
            <a:off x="6688477" y="1759891"/>
            <a:ext cx="277402" cy="106851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9B5436-21F2-2D45-B808-FCD447EE3C7F}"/>
              </a:ext>
            </a:extLst>
          </p:cNvPr>
          <p:cNvSpPr txBox="1"/>
          <p:nvPr/>
        </p:nvSpPr>
        <p:spPr>
          <a:xfrm>
            <a:off x="6965878" y="1863259"/>
            <a:ext cx="19315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 – 0     </a:t>
            </a:r>
            <a:r>
              <a:rPr lang="en-US" sz="2200" i="1" dirty="0"/>
              <a:t>if</a:t>
            </a:r>
            <a:r>
              <a:rPr lang="en-US" sz="2200" dirty="0"/>
              <a:t>  T&gt;0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F8B0C2-F4ED-3A40-A536-1766DC198C5A}"/>
              </a:ext>
            </a:extLst>
          </p:cNvPr>
          <p:cNvSpPr txBox="1"/>
          <p:nvPr/>
        </p:nvSpPr>
        <p:spPr>
          <a:xfrm>
            <a:off x="6998350" y="2351591"/>
            <a:ext cx="19315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0           </a:t>
            </a:r>
            <a:r>
              <a:rPr lang="en-US" sz="2200" i="1" dirty="0"/>
              <a:t>if</a:t>
            </a:r>
            <a:r>
              <a:rPr lang="en-US" sz="2200" dirty="0"/>
              <a:t>  T&lt;=0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7FE45-6AAC-CA44-A697-0798832D7CA4}"/>
              </a:ext>
            </a:extLst>
          </p:cNvPr>
          <p:cNvSpPr txBox="1"/>
          <p:nvPr/>
        </p:nvSpPr>
        <p:spPr>
          <a:xfrm>
            <a:off x="6525032" y="4018779"/>
            <a:ext cx="2372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sz="2400" dirty="0"/>
              <a:t>– 0 =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2CA9B-60D1-5945-970E-067A33574FBC}"/>
              </a:ext>
            </a:extLst>
          </p:cNvPr>
          <p:cNvSpPr txBox="1"/>
          <p:nvPr/>
        </p:nvSpPr>
        <p:spPr>
          <a:xfrm>
            <a:off x="6525031" y="4384829"/>
            <a:ext cx="2372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sz="2400" dirty="0"/>
              <a:t>– 0 =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9BA15-1408-0E48-A953-1453AD8DCEA0}"/>
              </a:ext>
            </a:extLst>
          </p:cNvPr>
          <p:cNvSpPr txBox="1"/>
          <p:nvPr/>
        </p:nvSpPr>
        <p:spPr>
          <a:xfrm>
            <a:off x="7964120" y="4804929"/>
            <a:ext cx="163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&lt;= 0 so is 0</a:t>
            </a:r>
          </a:p>
        </p:txBody>
      </p:sp>
    </p:spTree>
    <p:extLst>
      <p:ext uri="{BB962C8B-B14F-4D97-AF65-F5344CB8AC3E}">
        <p14:creationId xmlns:p14="http://schemas.microsoft.com/office/powerpoint/2010/main" val="33917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D8A40-4840-3B46-9784-A1E9D7094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24" y="948747"/>
            <a:ext cx="7002162" cy="52516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9FC3-4DCD-D04B-8B64-B4C7F6F0AE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552" y="201471"/>
            <a:ext cx="5301048" cy="63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7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3699208" y="998668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39" y="1817287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69" y="3429000"/>
            <a:ext cx="5473427" cy="22860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5" y="2732692"/>
            <a:ext cx="3385229" cy="22860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559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Arboretum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0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Harvard Forest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D0FE3C-9DEF-5D47-84F0-05258D5F0B01}"/>
              </a:ext>
            </a:extLst>
          </p:cNvPr>
          <p:cNvCxnSpPr/>
          <p:nvPr/>
        </p:nvCxnSpPr>
        <p:spPr>
          <a:xfrm flipV="1">
            <a:off x="6282697" y="1964987"/>
            <a:ext cx="0" cy="212063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1497A0-69EC-2041-90E4-65E1A8185053}"/>
              </a:ext>
            </a:extLst>
          </p:cNvPr>
          <p:cNvSpPr txBox="1"/>
          <p:nvPr/>
        </p:nvSpPr>
        <p:spPr>
          <a:xfrm>
            <a:off x="291830" y="249527"/>
            <a:ext cx="3100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SITE EFFECT</a:t>
            </a:r>
          </a:p>
        </p:txBody>
      </p:sp>
    </p:spTree>
    <p:extLst>
      <p:ext uri="{BB962C8B-B14F-4D97-AF65-F5344CB8AC3E}">
        <p14:creationId xmlns:p14="http://schemas.microsoft.com/office/powerpoint/2010/main" val="137845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3699208" y="998668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39" y="1817287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69" y="3429000"/>
            <a:ext cx="5473427" cy="16459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5" y="2732692"/>
            <a:ext cx="3385229" cy="32004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559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Arboretum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02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Harvard Forest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D0FE3C-9DEF-5D47-84F0-05258D5F0B01}"/>
              </a:ext>
            </a:extLst>
          </p:cNvPr>
          <p:cNvCxnSpPr/>
          <p:nvPr/>
        </p:nvCxnSpPr>
        <p:spPr>
          <a:xfrm flipV="1">
            <a:off x="6282697" y="1964987"/>
            <a:ext cx="0" cy="212063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1497A0-69EC-2041-90E4-65E1A8185053}"/>
              </a:ext>
            </a:extLst>
          </p:cNvPr>
          <p:cNvSpPr txBox="1"/>
          <p:nvPr/>
        </p:nvSpPr>
        <p:spPr>
          <a:xfrm>
            <a:off x="291830" y="249527"/>
            <a:ext cx="3100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SITE EFFECT</a:t>
            </a:r>
          </a:p>
        </p:txBody>
      </p:sp>
      <p:sp>
        <p:nvSpPr>
          <p:cNvPr id="5" name="Plus 4">
            <a:extLst>
              <a:ext uri="{FF2B5EF4-FFF2-40B4-BE49-F238E27FC236}">
                <a16:creationId xmlns:a16="http://schemas.microsoft.com/office/drawing/2014/main" id="{56CBBB30-479A-EB47-9C5B-020080AF4DFA}"/>
              </a:ext>
            </a:extLst>
          </p:cNvPr>
          <p:cNvSpPr/>
          <p:nvPr/>
        </p:nvSpPr>
        <p:spPr>
          <a:xfrm>
            <a:off x="7746960" y="3204874"/>
            <a:ext cx="661481" cy="65661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>
            <a:extLst>
              <a:ext uri="{FF2B5EF4-FFF2-40B4-BE49-F238E27FC236}">
                <a16:creationId xmlns:a16="http://schemas.microsoft.com/office/drawing/2014/main" id="{667EDBF0-0942-0345-8236-E9619DD89731}"/>
              </a:ext>
            </a:extLst>
          </p:cNvPr>
          <p:cNvSpPr/>
          <p:nvPr/>
        </p:nvSpPr>
        <p:spPr>
          <a:xfrm>
            <a:off x="7746960" y="2314777"/>
            <a:ext cx="661481" cy="41791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2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4184765" y="1196900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733" y="1992791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69" y="3429000"/>
            <a:ext cx="3385229" cy="22860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5" y="2732692"/>
            <a:ext cx="3385229" cy="22860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77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Hobo Logger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Weather Station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C62811-F711-634D-B7C4-8242981547BB}"/>
              </a:ext>
            </a:extLst>
          </p:cNvPr>
          <p:cNvSpPr txBox="1"/>
          <p:nvPr/>
        </p:nvSpPr>
        <p:spPr>
          <a:xfrm>
            <a:off x="291830" y="249527"/>
            <a:ext cx="4336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METHOD EFFECT</a:t>
            </a:r>
          </a:p>
        </p:txBody>
      </p:sp>
    </p:spTree>
    <p:extLst>
      <p:ext uri="{BB962C8B-B14F-4D97-AF65-F5344CB8AC3E}">
        <p14:creationId xmlns:p14="http://schemas.microsoft.com/office/powerpoint/2010/main" val="187662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A4275E-9ADA-F74F-BFB4-98814062FC59}"/>
              </a:ext>
            </a:extLst>
          </p:cNvPr>
          <p:cNvCxnSpPr/>
          <p:nvPr/>
        </p:nvCxnSpPr>
        <p:spPr>
          <a:xfrm>
            <a:off x="603115" y="4105072"/>
            <a:ext cx="1089497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9D67B-61C5-794A-A219-B80B76B31DA5}"/>
              </a:ext>
            </a:extLst>
          </p:cNvPr>
          <p:cNvCxnSpPr/>
          <p:nvPr/>
        </p:nvCxnSpPr>
        <p:spPr>
          <a:xfrm>
            <a:off x="622570" y="4085617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CD1D5A-74DB-0D47-AD72-ADDED505416C}"/>
              </a:ext>
            </a:extLst>
          </p:cNvPr>
          <p:cNvCxnSpPr/>
          <p:nvPr/>
        </p:nvCxnSpPr>
        <p:spPr>
          <a:xfrm>
            <a:off x="11475396" y="4105072"/>
            <a:ext cx="0" cy="64202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F937C1-3FB2-7B4D-AFF0-6A0312E327C9}"/>
              </a:ext>
            </a:extLst>
          </p:cNvPr>
          <p:cNvSpPr txBox="1"/>
          <p:nvPr/>
        </p:nvSpPr>
        <p:spPr>
          <a:xfrm>
            <a:off x="146317" y="4862953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Jan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831D0-9131-3E4E-8654-3C0E413F55BE}"/>
              </a:ext>
            </a:extLst>
          </p:cNvPr>
          <p:cNvSpPr txBox="1"/>
          <p:nvPr/>
        </p:nvSpPr>
        <p:spPr>
          <a:xfrm>
            <a:off x="10768602" y="4862952"/>
            <a:ext cx="1277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Seravek" panose="020B0503040000020004" pitchFamily="34" charset="0"/>
              </a:rPr>
              <a:t>Dec 31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3DFF8E-E79E-B843-B959-CE7CFE483F4B}"/>
              </a:ext>
            </a:extLst>
          </p:cNvPr>
          <p:cNvCxnSpPr/>
          <p:nvPr/>
        </p:nvCxnSpPr>
        <p:spPr>
          <a:xfrm flipV="1">
            <a:off x="4184765" y="1964987"/>
            <a:ext cx="0" cy="2120630"/>
          </a:xfrm>
          <a:prstGeom prst="line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013F61F-728F-5447-ADD3-A6FA9F361709}"/>
              </a:ext>
            </a:extLst>
          </p:cNvPr>
          <p:cNvSpPr txBox="1"/>
          <p:nvPr/>
        </p:nvSpPr>
        <p:spPr>
          <a:xfrm>
            <a:off x="4160725" y="1199590"/>
            <a:ext cx="3069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Fagus </a:t>
            </a:r>
            <a:r>
              <a:rPr lang="en-US" sz="3200" i="1" dirty="0" err="1"/>
              <a:t>grandifolia</a:t>
            </a:r>
            <a:endParaRPr lang="en-US" sz="32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064650-BA7F-CA47-943C-FCCBA6BEC6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758" y="2006165"/>
            <a:ext cx="1491985" cy="99498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A8AE4108-50A9-094B-961B-D80B20EF1247}"/>
              </a:ext>
            </a:extLst>
          </p:cNvPr>
          <p:cNvSpPr/>
          <p:nvPr/>
        </p:nvSpPr>
        <p:spPr>
          <a:xfrm>
            <a:off x="622571" y="3429000"/>
            <a:ext cx="3385202" cy="18288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EC5B57D-A49D-1B48-A8F6-F3E8736CADD1}"/>
              </a:ext>
            </a:extLst>
          </p:cNvPr>
          <p:cNvSpPr/>
          <p:nvPr/>
        </p:nvSpPr>
        <p:spPr>
          <a:xfrm>
            <a:off x="603116" y="2596402"/>
            <a:ext cx="3383280" cy="64008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ACEDB-066C-1C4E-974B-51059A16FF74}"/>
              </a:ext>
            </a:extLst>
          </p:cNvPr>
          <p:cNvSpPr/>
          <p:nvPr/>
        </p:nvSpPr>
        <p:spPr>
          <a:xfrm>
            <a:off x="9358009" y="451319"/>
            <a:ext cx="389106" cy="424170"/>
          </a:xfrm>
          <a:prstGeom prst="rect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710A5-2079-2A48-8D4F-6C2AB79C2892}"/>
              </a:ext>
            </a:extLst>
          </p:cNvPr>
          <p:cNvSpPr/>
          <p:nvPr/>
        </p:nvSpPr>
        <p:spPr>
          <a:xfrm>
            <a:off x="9358009" y="1110876"/>
            <a:ext cx="389106" cy="4241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85AE67-C96C-CA48-884A-34DC57F536E0}"/>
              </a:ext>
            </a:extLst>
          </p:cNvPr>
          <p:cNvSpPr txBox="1"/>
          <p:nvPr/>
        </p:nvSpPr>
        <p:spPr>
          <a:xfrm>
            <a:off x="9881821" y="472697"/>
            <a:ext cx="177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Hobo Logger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60D6C-A6B6-5D4F-8A0C-3649600F60C3}"/>
              </a:ext>
            </a:extLst>
          </p:cNvPr>
          <p:cNvSpPr txBox="1"/>
          <p:nvPr/>
        </p:nvSpPr>
        <p:spPr>
          <a:xfrm>
            <a:off x="9881821" y="111087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Weather Station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9F1F5F-7CCB-F24A-A426-D1F8919797E0}"/>
              </a:ext>
            </a:extLst>
          </p:cNvPr>
          <p:cNvSpPr txBox="1"/>
          <p:nvPr/>
        </p:nvSpPr>
        <p:spPr>
          <a:xfrm>
            <a:off x="291830" y="249527"/>
            <a:ext cx="4336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Seravek" panose="020B0503040000020004" pitchFamily="34" charset="0"/>
              </a:rPr>
              <a:t>METHOD EFFECT</a:t>
            </a:r>
          </a:p>
        </p:txBody>
      </p:sp>
      <p:sp>
        <p:nvSpPr>
          <p:cNvPr id="22" name="Plus 21">
            <a:extLst>
              <a:ext uri="{FF2B5EF4-FFF2-40B4-BE49-F238E27FC236}">
                <a16:creationId xmlns:a16="http://schemas.microsoft.com/office/drawing/2014/main" id="{BD4D403A-AA01-2B41-B3B1-E1A4774FAD9C}"/>
              </a:ext>
            </a:extLst>
          </p:cNvPr>
          <p:cNvSpPr/>
          <p:nvPr/>
        </p:nvSpPr>
        <p:spPr>
          <a:xfrm>
            <a:off x="7085479" y="2455014"/>
            <a:ext cx="661481" cy="65661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inus 22">
            <a:extLst>
              <a:ext uri="{FF2B5EF4-FFF2-40B4-BE49-F238E27FC236}">
                <a16:creationId xmlns:a16="http://schemas.microsoft.com/office/drawing/2014/main" id="{67014151-1B14-AF4E-AD9E-485B1A3F2E37}"/>
              </a:ext>
            </a:extLst>
          </p:cNvPr>
          <p:cNvSpPr/>
          <p:nvPr/>
        </p:nvSpPr>
        <p:spPr>
          <a:xfrm>
            <a:off x="7085478" y="3482502"/>
            <a:ext cx="661481" cy="417915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9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B9CA50-E9A3-FE43-9F4E-4FAEB26FD4C3}"/>
              </a:ext>
            </a:extLst>
          </p:cNvPr>
          <p:cNvSpPr txBox="1"/>
          <p:nvPr/>
        </p:nvSpPr>
        <p:spPr>
          <a:xfrm>
            <a:off x="134911" y="104931"/>
            <a:ext cx="7162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Let’s think more about accuracy...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7B126-54BE-5F4F-A81D-01E9FB281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70"/>
          <a:stretch/>
        </p:blipFill>
        <p:spPr>
          <a:xfrm>
            <a:off x="4398932" y="989262"/>
            <a:ext cx="7353357" cy="5715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51F95-125E-4346-B9DE-6FE9F06D1084}"/>
              </a:ext>
            </a:extLst>
          </p:cNvPr>
          <p:cNvSpPr txBox="1"/>
          <p:nvPr/>
        </p:nvSpPr>
        <p:spPr>
          <a:xfrm>
            <a:off x="254833" y="2113612"/>
            <a:ext cx="40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Interspecific variation in GDD threshold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BB4D91-69B3-2A49-8524-47BD9EDDEEBA}"/>
              </a:ext>
            </a:extLst>
          </p:cNvPr>
          <p:cNvSpPr/>
          <p:nvPr/>
        </p:nvSpPr>
        <p:spPr>
          <a:xfrm>
            <a:off x="254833" y="3200475"/>
            <a:ext cx="4002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want to know how to estimate that threshold as accurately as possible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8EA17A-9DC9-5244-B078-D6660F45EC83}"/>
              </a:ext>
            </a:extLst>
          </p:cNvPr>
          <p:cNvSpPr/>
          <p:nvPr/>
        </p:nvSpPr>
        <p:spPr>
          <a:xfrm>
            <a:off x="254833" y="4564337"/>
            <a:ext cx="4002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Question: how do we determine accuracy from model output?</a:t>
            </a:r>
          </a:p>
        </p:txBody>
      </p:sp>
    </p:spTree>
    <p:extLst>
      <p:ext uri="{BB962C8B-B14F-4D97-AF65-F5344CB8AC3E}">
        <p14:creationId xmlns:p14="http://schemas.microsoft.com/office/powerpoint/2010/main" val="149367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398</Words>
  <Application>Microsoft Macintosh PowerPoint</Application>
  <PresentationFormat>Widescreen</PresentationFormat>
  <Paragraphs>116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Avenir Book</vt:lpstr>
      <vt:lpstr>Calibri</vt:lpstr>
      <vt:lpstr>Calibri Light</vt:lpstr>
      <vt:lpstr>Seravek</vt:lpstr>
      <vt:lpstr>Office Theme</vt:lpstr>
      <vt:lpstr>PowerPoint Presentation</vt:lpstr>
      <vt:lpstr>PHENOLOGY USES MULTIPLE CUES</vt:lpstr>
      <vt:lpstr>Growing Degree Days (GDDs)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Site and Method Effects</vt:lpstr>
      <vt:lpstr>SITE EFFECTS</vt:lpstr>
      <vt:lpstr>METHOD EFFECTS</vt:lpstr>
      <vt:lpstr>INTERACTION</vt:lpstr>
      <vt:lpstr>QUICK CONCLUSIONS</vt:lpstr>
      <vt:lpstr>PowerPoint Presentation</vt:lpstr>
      <vt:lpstr>PowerPoint Presentation</vt:lpstr>
      <vt:lpstr>PowerPoint Presentation</vt:lpstr>
      <vt:lpstr>PHENOLOGY IS ADVANCING </vt:lpstr>
      <vt:lpstr>PowerPoint Presentation</vt:lpstr>
      <vt:lpstr>Breakdown of weather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33</cp:revision>
  <dcterms:created xsi:type="dcterms:W3CDTF">2020-09-02T20:49:30Z</dcterms:created>
  <dcterms:modified xsi:type="dcterms:W3CDTF">2020-10-05T17:14:08Z</dcterms:modified>
</cp:coreProperties>
</file>